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0" r:id="rId3"/>
    <p:sldId id="264" r:id="rId4"/>
    <p:sldId id="259" r:id="rId5"/>
    <p:sldId id="257" r:id="rId6"/>
    <p:sldId id="261" r:id="rId7"/>
    <p:sldId id="262" r:id="rId8"/>
    <p:sldId id="263"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94712"/>
  </p:normalViewPr>
  <p:slideViewPr>
    <p:cSldViewPr snapToGrid="0" snapToObjects="1">
      <p:cViewPr varScale="1">
        <p:scale>
          <a:sx n="73" d="100"/>
          <a:sy n="73" d="100"/>
        </p:scale>
        <p:origin x="216" y="8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73FC-A486-4243-804C-47FB91384D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35D0D9-D987-1043-A47E-6E1E3671E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5416A-3EDA-5E45-81CF-06F64C249838}"/>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5" name="Footer Placeholder 4">
            <a:extLst>
              <a:ext uri="{FF2B5EF4-FFF2-40B4-BE49-F238E27FC236}">
                <a16:creationId xmlns:a16="http://schemas.microsoft.com/office/drawing/2014/main" id="{F3998844-0364-7243-98CF-209B68D27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E25EF-D5F5-034A-9E7B-F90171EED1D5}"/>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145015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38AA-5EDD-6141-AB5D-70E53DF664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B49F43-FDCD-DD40-AAA2-36065393CE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4C8BF-14E5-E940-8F13-219E3D88B746}"/>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5" name="Footer Placeholder 4">
            <a:extLst>
              <a:ext uri="{FF2B5EF4-FFF2-40B4-BE49-F238E27FC236}">
                <a16:creationId xmlns:a16="http://schemas.microsoft.com/office/drawing/2014/main" id="{25E7DA84-979E-FA40-A602-FFE819D3C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0ABB0-AA52-E343-AB46-473F808A56BD}"/>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354566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8F0305-EA0E-FB48-9494-21F5C8C32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2017DA-7253-3246-8049-834369303D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4F8D5-AB1C-CA4F-8D40-0F7A96DB0BCB}"/>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5" name="Footer Placeholder 4">
            <a:extLst>
              <a:ext uri="{FF2B5EF4-FFF2-40B4-BE49-F238E27FC236}">
                <a16:creationId xmlns:a16="http://schemas.microsoft.com/office/drawing/2014/main" id="{7487DCB2-F7EC-AC45-A222-3983544AB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9E8E8-EBC8-3C41-A3FF-BCEE674F509E}"/>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206978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FA1B-5C76-4C4E-9BA7-9FDC48C6EF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E5998-D831-F14A-9F53-C01561A38E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347F0-D326-C945-8DCC-3AF2DA14507C}"/>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5" name="Footer Placeholder 4">
            <a:extLst>
              <a:ext uri="{FF2B5EF4-FFF2-40B4-BE49-F238E27FC236}">
                <a16:creationId xmlns:a16="http://schemas.microsoft.com/office/drawing/2014/main" id="{723BCE7F-8513-154B-94CF-C9DF9E606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900A6-47B9-1D41-B34B-06282820E42D}"/>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309253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7224-EAEF-E148-AC55-0FD4CA55FC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0FB940-C16B-F541-A839-A3987E2686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F5E5B9-1A0E-7C48-B13B-D8CEAC4D8CD0}"/>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5" name="Footer Placeholder 4">
            <a:extLst>
              <a:ext uri="{FF2B5EF4-FFF2-40B4-BE49-F238E27FC236}">
                <a16:creationId xmlns:a16="http://schemas.microsoft.com/office/drawing/2014/main" id="{B1ABD4A6-0265-F640-8578-1105AD33C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FD539-2E36-5547-BDD8-C3D23FAA8D0D}"/>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418530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59FF-5C19-2743-BDCF-0890796A9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292517-222F-594C-8931-8371786779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2E5DBF-6F3D-664F-A110-43F357D6EB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3D6A41-66DE-6E42-8972-BDAD129D754F}"/>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6" name="Footer Placeholder 5">
            <a:extLst>
              <a:ext uri="{FF2B5EF4-FFF2-40B4-BE49-F238E27FC236}">
                <a16:creationId xmlns:a16="http://schemas.microsoft.com/office/drawing/2014/main" id="{3D50CEEF-3914-E54D-B2D1-14F1C618D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B5146B-1253-C24A-A6D8-421CDE3F492E}"/>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143575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3DC7-3ED1-1548-86D0-F09BB1EC57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2F54A6-2715-8043-87FB-996CA8609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30E04E-5715-F04D-B927-493F97514C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9789C1-D045-AA45-AE2C-C391157DF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203CDD-597B-0A47-A6B2-5C1AF1FAB9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E12FF-5DE3-DD4B-A567-532A64ADBAAF}"/>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8" name="Footer Placeholder 7">
            <a:extLst>
              <a:ext uri="{FF2B5EF4-FFF2-40B4-BE49-F238E27FC236}">
                <a16:creationId xmlns:a16="http://schemas.microsoft.com/office/drawing/2014/main" id="{79E20002-B090-6F4B-A524-1249F9338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E9A82E-BD16-7342-879A-584E156E1727}"/>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157787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8014-A1D2-3C42-945F-6411C7908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0A50AB-3BE5-2B45-96F8-DA06AAC57751}"/>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4" name="Footer Placeholder 3">
            <a:extLst>
              <a:ext uri="{FF2B5EF4-FFF2-40B4-BE49-F238E27FC236}">
                <a16:creationId xmlns:a16="http://schemas.microsoft.com/office/drawing/2014/main" id="{77EA3853-59E7-5144-B698-D71E04405F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6F47A8-10BF-5346-A5F1-BAD0450735AE}"/>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257689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DA5AD6-E3FA-4747-9161-0D898835BE73}"/>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3" name="Footer Placeholder 2">
            <a:extLst>
              <a:ext uri="{FF2B5EF4-FFF2-40B4-BE49-F238E27FC236}">
                <a16:creationId xmlns:a16="http://schemas.microsoft.com/office/drawing/2014/main" id="{54EF0580-F3F9-334B-B1CA-9444DA259F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3F17-5542-F04B-AEBC-22AF0E458155}"/>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36485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DBE6-5C9C-A04E-8008-78BD2E294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C1CE-DD6F-5641-A5BC-99CED2A12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A4C14D-18B4-004C-86CB-4CF6BCF5C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2294C7-966F-D342-BE54-7353A52DF2D0}"/>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6" name="Footer Placeholder 5">
            <a:extLst>
              <a:ext uri="{FF2B5EF4-FFF2-40B4-BE49-F238E27FC236}">
                <a16:creationId xmlns:a16="http://schemas.microsoft.com/office/drawing/2014/main" id="{7CF60801-B58C-DF43-99D0-FAE091C8D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DB2C4-E53D-1C49-AF32-7E2AEDCB5786}"/>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134101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9E10-7797-C340-856B-C5E3BDF82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CD0C3C-41D2-3C48-B72E-1EE4C9E32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8CCC7D-FCBE-E94B-B00A-D2CB642D2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C08C45-83F8-3F4A-B691-4B8F79ECADF0}"/>
              </a:ext>
            </a:extLst>
          </p:cNvPr>
          <p:cNvSpPr>
            <a:spLocks noGrp="1"/>
          </p:cNvSpPr>
          <p:nvPr>
            <p:ph type="dt" sz="half" idx="10"/>
          </p:nvPr>
        </p:nvSpPr>
        <p:spPr/>
        <p:txBody>
          <a:bodyPr/>
          <a:lstStyle/>
          <a:p>
            <a:fld id="{B84F5CA4-6DFF-9540-9D36-5493CF1220E5}" type="datetimeFigureOut">
              <a:rPr lang="en-US" smtClean="0"/>
              <a:t>2/12/21</a:t>
            </a:fld>
            <a:endParaRPr lang="en-US"/>
          </a:p>
        </p:txBody>
      </p:sp>
      <p:sp>
        <p:nvSpPr>
          <p:cNvPr id="6" name="Footer Placeholder 5">
            <a:extLst>
              <a:ext uri="{FF2B5EF4-FFF2-40B4-BE49-F238E27FC236}">
                <a16:creationId xmlns:a16="http://schemas.microsoft.com/office/drawing/2014/main" id="{4E51F28E-5753-CD4E-B232-186B1D499B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759DE-9801-4A4D-B4B5-A1C50D2C76D3}"/>
              </a:ext>
            </a:extLst>
          </p:cNvPr>
          <p:cNvSpPr>
            <a:spLocks noGrp="1"/>
          </p:cNvSpPr>
          <p:nvPr>
            <p:ph type="sldNum" sz="quarter" idx="12"/>
          </p:nvPr>
        </p:nvSpPr>
        <p:spPr/>
        <p:txBody>
          <a:bodyPr/>
          <a:lstStyle/>
          <a:p>
            <a:fld id="{1EE382CE-4472-334E-BED5-83CC32E120FB}" type="slidenum">
              <a:rPr lang="en-US" smtClean="0"/>
              <a:t>‹#›</a:t>
            </a:fld>
            <a:endParaRPr lang="en-US"/>
          </a:p>
        </p:txBody>
      </p:sp>
    </p:spTree>
    <p:extLst>
      <p:ext uri="{BB962C8B-B14F-4D97-AF65-F5344CB8AC3E}">
        <p14:creationId xmlns:p14="http://schemas.microsoft.com/office/powerpoint/2010/main" val="131814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5A7CB-0406-8343-A708-0286BFDF3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6A824-3C2B-6643-A693-5ACC2361D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E27F7-C44A-924A-AF28-BF1E97276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F5CA4-6DFF-9540-9D36-5493CF1220E5}" type="datetimeFigureOut">
              <a:rPr lang="en-US" smtClean="0"/>
              <a:t>2/12/21</a:t>
            </a:fld>
            <a:endParaRPr lang="en-US"/>
          </a:p>
        </p:txBody>
      </p:sp>
      <p:sp>
        <p:nvSpPr>
          <p:cNvPr id="5" name="Footer Placeholder 4">
            <a:extLst>
              <a:ext uri="{FF2B5EF4-FFF2-40B4-BE49-F238E27FC236}">
                <a16:creationId xmlns:a16="http://schemas.microsoft.com/office/drawing/2014/main" id="{510F2252-9357-E94F-BC81-225CF61B1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F65895-7E36-214D-B002-7DD1E3C3C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382CE-4472-334E-BED5-83CC32E120FB}" type="slidenum">
              <a:rPr lang="en-US" smtClean="0"/>
              <a:t>‹#›</a:t>
            </a:fld>
            <a:endParaRPr lang="en-US"/>
          </a:p>
        </p:txBody>
      </p:sp>
    </p:spTree>
    <p:extLst>
      <p:ext uri="{BB962C8B-B14F-4D97-AF65-F5344CB8AC3E}">
        <p14:creationId xmlns:p14="http://schemas.microsoft.com/office/powerpoint/2010/main" val="1456004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vidtracker.ift-aft.or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asdata.usc.edu/index.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witter.com/hashtag/essentialworkers?src=hashtag_clic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witter.com/hashtag/trust?src=hashtag_clic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8C12-08A0-DF4F-8C19-2338E779C8A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E87DD7B-B92B-5F4C-9F67-892C61E7E551}"/>
              </a:ext>
            </a:extLst>
          </p:cNvPr>
          <p:cNvPicPr>
            <a:picLocks noGrp="1" noChangeAspect="1"/>
          </p:cNvPicPr>
          <p:nvPr>
            <p:ph idx="1"/>
          </p:nvPr>
        </p:nvPicPr>
        <p:blipFill>
          <a:blip r:embed="rId2"/>
          <a:stretch>
            <a:fillRect/>
          </a:stretch>
        </p:blipFill>
        <p:spPr>
          <a:xfrm>
            <a:off x="87874" y="0"/>
            <a:ext cx="12021543" cy="6786752"/>
          </a:xfrm>
        </p:spPr>
      </p:pic>
    </p:spTree>
    <p:extLst>
      <p:ext uri="{BB962C8B-B14F-4D97-AF65-F5344CB8AC3E}">
        <p14:creationId xmlns:p14="http://schemas.microsoft.com/office/powerpoint/2010/main" val="66362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5520F-5679-534D-AD37-8DA5C95B31B2}"/>
              </a:ext>
            </a:extLst>
          </p:cNvPr>
          <p:cNvSpPr>
            <a:spLocks noGrp="1"/>
          </p:cNvSpPr>
          <p:nvPr>
            <p:ph type="title"/>
          </p:nvPr>
        </p:nvSpPr>
        <p:spPr>
          <a:xfrm>
            <a:off x="1463040" y="1091821"/>
            <a:ext cx="3801581" cy="4674358"/>
          </a:xfrm>
        </p:spPr>
        <p:txBody>
          <a:bodyPr anchor="ctr">
            <a:normAutofit/>
          </a:bodyPr>
          <a:lstStyle/>
          <a:p>
            <a:r>
              <a:rPr lang="en-US" sz="5100" dirty="0">
                <a:solidFill>
                  <a:schemeClr val="tx1">
                    <a:lumMod val="85000"/>
                    <a:lumOff val="15000"/>
                  </a:schemeClr>
                </a:solidFill>
              </a:rPr>
              <a:t>Conversation ground rules…</a:t>
            </a:r>
          </a:p>
        </p:txBody>
      </p:sp>
      <p:sp>
        <p:nvSpPr>
          <p:cNvPr id="10" name="Freeform: Shape 9">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89C46A-103E-C841-BD4A-65B84E17D916}"/>
              </a:ext>
            </a:extLst>
          </p:cNvPr>
          <p:cNvSpPr>
            <a:spLocks noGrp="1"/>
          </p:cNvSpPr>
          <p:nvPr>
            <p:ph idx="1"/>
          </p:nvPr>
        </p:nvSpPr>
        <p:spPr>
          <a:xfrm>
            <a:off x="6284793" y="1760562"/>
            <a:ext cx="3582537" cy="3336876"/>
          </a:xfrm>
        </p:spPr>
        <p:txBody>
          <a:bodyPr anchor="ctr">
            <a:normAutofit/>
          </a:bodyPr>
          <a:lstStyle/>
          <a:p>
            <a:r>
              <a:rPr lang="en-US" sz="1800" dirty="0">
                <a:solidFill>
                  <a:srgbClr val="FFFFFF"/>
                </a:solidFill>
              </a:rPr>
              <a:t>Listen to each other, all points of view and experiences are welcome!</a:t>
            </a:r>
          </a:p>
          <a:p>
            <a:r>
              <a:rPr lang="en-US" sz="1800" dirty="0">
                <a:solidFill>
                  <a:srgbClr val="FFFFFF"/>
                </a:solidFill>
              </a:rPr>
              <a:t>Contribute to the conversation </a:t>
            </a:r>
          </a:p>
          <a:p>
            <a:r>
              <a:rPr lang="en-US" sz="1800" dirty="0">
                <a:solidFill>
                  <a:srgbClr val="FFFFFF"/>
                </a:solidFill>
              </a:rPr>
              <a:t>Help all voices be heard</a:t>
            </a:r>
          </a:p>
          <a:p>
            <a:r>
              <a:rPr lang="en-US" sz="1800" dirty="0">
                <a:solidFill>
                  <a:srgbClr val="FFFFFF"/>
                </a:solidFill>
              </a:rPr>
              <a:t>Follow the guidance of the moderator</a:t>
            </a:r>
          </a:p>
          <a:p>
            <a:r>
              <a:rPr lang="en-US" sz="1800" dirty="0">
                <a:solidFill>
                  <a:srgbClr val="FFFFFF"/>
                </a:solidFill>
              </a:rPr>
              <a:t>We’re compassionate, these are very difficult times…</a:t>
            </a:r>
          </a:p>
          <a:p>
            <a:endParaRPr lang="en-US" sz="1800" dirty="0">
              <a:solidFill>
                <a:srgbClr val="FFFFFF"/>
              </a:solidFill>
            </a:endParaRPr>
          </a:p>
        </p:txBody>
      </p:sp>
      <p:sp>
        <p:nvSpPr>
          <p:cNvPr id="4" name="TextBox 3">
            <a:extLst>
              <a:ext uri="{FF2B5EF4-FFF2-40B4-BE49-F238E27FC236}">
                <a16:creationId xmlns:a16="http://schemas.microsoft.com/office/drawing/2014/main" id="{55AB1173-39CB-C743-A1EA-A7E414D816DC}"/>
              </a:ext>
            </a:extLst>
          </p:cNvPr>
          <p:cNvSpPr txBox="1"/>
          <p:nvPr/>
        </p:nvSpPr>
        <p:spPr>
          <a:xfrm>
            <a:off x="211014" y="6322243"/>
            <a:ext cx="7332786" cy="246221"/>
          </a:xfrm>
          <a:prstGeom prst="rect">
            <a:avLst/>
          </a:prstGeom>
          <a:noFill/>
        </p:spPr>
        <p:txBody>
          <a:bodyPr wrap="square" rtlCol="0">
            <a:spAutoFit/>
          </a:bodyPr>
          <a:lstStyle/>
          <a:p>
            <a:r>
              <a:rPr lang="en-US" sz="1000" dirty="0"/>
              <a:t>CHE Cook County Let’s Talk Public Health Feb 11, 2021: School Reopening (Slides </a:t>
            </a:r>
            <a:r>
              <a:rPr lang="en-US" sz="1000" dirty="0" err="1"/>
              <a:t>Bloyd</a:t>
            </a:r>
            <a:r>
              <a:rPr lang="en-US" sz="1000" dirty="0"/>
              <a:t> J)</a:t>
            </a:r>
          </a:p>
        </p:txBody>
      </p:sp>
    </p:spTree>
    <p:extLst>
      <p:ext uri="{BB962C8B-B14F-4D97-AF65-F5344CB8AC3E}">
        <p14:creationId xmlns:p14="http://schemas.microsoft.com/office/powerpoint/2010/main" val="83450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940A-4A29-0943-9841-3045BD072D03}"/>
              </a:ext>
            </a:extLst>
          </p:cNvPr>
          <p:cNvSpPr>
            <a:spLocks noGrp="1"/>
          </p:cNvSpPr>
          <p:nvPr>
            <p:ph type="title"/>
          </p:nvPr>
        </p:nvSpPr>
        <p:spPr/>
        <p:txBody>
          <a:bodyPr/>
          <a:lstStyle/>
          <a:p>
            <a:r>
              <a:rPr lang="en-US" dirty="0"/>
              <a:t>Discussion Questions School </a:t>
            </a:r>
            <a:r>
              <a:rPr lang="en-US" dirty="0" err="1"/>
              <a:t>Reopenings</a:t>
            </a:r>
            <a:endParaRPr lang="en-US" dirty="0"/>
          </a:p>
        </p:txBody>
      </p:sp>
      <p:sp>
        <p:nvSpPr>
          <p:cNvPr id="3" name="Content Placeholder 2">
            <a:extLst>
              <a:ext uri="{FF2B5EF4-FFF2-40B4-BE49-F238E27FC236}">
                <a16:creationId xmlns:a16="http://schemas.microsoft.com/office/drawing/2014/main" id="{11268D3D-677A-C04A-8293-147A7EFDC84B}"/>
              </a:ext>
            </a:extLst>
          </p:cNvPr>
          <p:cNvSpPr>
            <a:spLocks noGrp="1"/>
          </p:cNvSpPr>
          <p:nvPr>
            <p:ph idx="1"/>
          </p:nvPr>
        </p:nvSpPr>
        <p:spPr/>
        <p:txBody>
          <a:bodyPr/>
          <a:lstStyle/>
          <a:p>
            <a:r>
              <a:rPr lang="en-US" dirty="0">
                <a:effectLst/>
              </a:rPr>
              <a:t>What are Illinois teachers' unions doing about workplace and school community safety according to the Illinois Federation of Teachers?</a:t>
            </a:r>
          </a:p>
          <a:p>
            <a:r>
              <a:rPr lang="en-US" dirty="0">
                <a:effectLst/>
              </a:rPr>
              <a:t>What would be the effect on </a:t>
            </a:r>
            <a:r>
              <a:rPr lang="en-US" dirty="0" err="1">
                <a:effectLst/>
              </a:rPr>
              <a:t>Covid</a:t>
            </a:r>
            <a:r>
              <a:rPr lang="en-US" dirty="0">
                <a:effectLst/>
              </a:rPr>
              <a:t> inequities if other working populations had the power to improve workplace safety and conditions, such as meat packers or nursing home staff?</a:t>
            </a:r>
          </a:p>
          <a:p>
            <a:r>
              <a:rPr lang="en-US" dirty="0">
                <a:effectLst/>
              </a:rPr>
              <a:t>Is there a racial divide in families choosing in-school versus on-line classes, and if so why?</a:t>
            </a:r>
          </a:p>
          <a:p>
            <a:r>
              <a:rPr lang="en-US" dirty="0">
                <a:effectLst/>
              </a:rPr>
              <a:t>Are public health departments able to give advice to the public on opening schools that is independent of the policy position of the elected officials in their jurisdiction?</a:t>
            </a:r>
          </a:p>
          <a:p>
            <a:endParaRPr lang="en-US" dirty="0"/>
          </a:p>
        </p:txBody>
      </p:sp>
    </p:spTree>
    <p:extLst>
      <p:ext uri="{BB962C8B-B14F-4D97-AF65-F5344CB8AC3E}">
        <p14:creationId xmlns:p14="http://schemas.microsoft.com/office/powerpoint/2010/main" val="167092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48A8-2AE9-8B45-940A-F55B573285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A837A1-D7DB-4542-AD5E-95F073898CE5}"/>
              </a:ext>
            </a:extLst>
          </p:cNvPr>
          <p:cNvSpPr>
            <a:spLocks noGrp="1"/>
          </p:cNvSpPr>
          <p:nvPr>
            <p:ph idx="1"/>
          </p:nvPr>
        </p:nvSpPr>
        <p:spPr>
          <a:xfrm>
            <a:off x="838201" y="2606722"/>
            <a:ext cx="8701584" cy="3889611"/>
          </a:xfrm>
        </p:spPr>
        <p:txBody>
          <a:bodyPr>
            <a:normAutofit fontScale="85000" lnSpcReduction="10000"/>
          </a:bodyPr>
          <a:lstStyle/>
          <a:p>
            <a:pPr marL="0" indent="0">
              <a:buNone/>
            </a:pPr>
            <a:r>
              <a:rPr lang="en-US" dirty="0"/>
              <a:t>“…it is imperative to partner with unions to ensure a safe reopening... Teachers everywhere want to be in their classrooms with students, but safety must be the priority.”</a:t>
            </a:r>
          </a:p>
          <a:p>
            <a:r>
              <a:rPr lang="en-US" dirty="0"/>
              <a:t>Argo teachers file unfair labor practice: “The COVID positivity rate in Summit (as of January 11) is over 16%. That is more than double the 8% rate agreed to by the district and the union for a safe return to in-person instruction as recommended by the IDPH.”</a:t>
            </a:r>
          </a:p>
          <a:p>
            <a:r>
              <a:rPr lang="en-US" dirty="0"/>
              <a:t>demanding Illinois include higher education workers in Phase 1B for COVID vaccine</a:t>
            </a:r>
          </a:p>
          <a:p>
            <a:r>
              <a:rPr lang="en-US" dirty="0"/>
              <a:t>IFT </a:t>
            </a:r>
            <a:r>
              <a:rPr lang="en-US" dirty="0" err="1"/>
              <a:t>Covid</a:t>
            </a:r>
            <a:r>
              <a:rPr lang="en-US" dirty="0"/>
              <a:t> Tracker </a:t>
            </a:r>
            <a:r>
              <a:rPr lang="en-US" dirty="0">
                <a:hlinkClick r:id="rId2"/>
              </a:rPr>
              <a:t>https://covidtracker.ift-aft.org/</a:t>
            </a:r>
            <a:r>
              <a:rPr lang="en-US" dirty="0"/>
              <a:t> crowdsourcing reports of health and safety violations and concerns</a:t>
            </a:r>
          </a:p>
        </p:txBody>
      </p:sp>
      <p:pic>
        <p:nvPicPr>
          <p:cNvPr id="5" name="Picture 4">
            <a:extLst>
              <a:ext uri="{FF2B5EF4-FFF2-40B4-BE49-F238E27FC236}">
                <a16:creationId xmlns:a16="http://schemas.microsoft.com/office/drawing/2014/main" id="{EADD7BC9-DA2A-504F-86E2-2BF4B9751C7D}"/>
              </a:ext>
            </a:extLst>
          </p:cNvPr>
          <p:cNvPicPr>
            <a:picLocks noChangeAspect="1"/>
          </p:cNvPicPr>
          <p:nvPr/>
        </p:nvPicPr>
        <p:blipFill>
          <a:blip r:embed="rId3"/>
          <a:stretch>
            <a:fillRect/>
          </a:stretch>
        </p:blipFill>
        <p:spPr>
          <a:xfrm>
            <a:off x="838200" y="365125"/>
            <a:ext cx="3962400" cy="1295400"/>
          </a:xfrm>
          <a:prstGeom prst="rect">
            <a:avLst/>
          </a:prstGeom>
        </p:spPr>
      </p:pic>
      <p:pic>
        <p:nvPicPr>
          <p:cNvPr id="7" name="Picture 6">
            <a:extLst>
              <a:ext uri="{FF2B5EF4-FFF2-40B4-BE49-F238E27FC236}">
                <a16:creationId xmlns:a16="http://schemas.microsoft.com/office/drawing/2014/main" id="{06772846-8534-0C4C-802A-B32E8C8E423C}"/>
              </a:ext>
            </a:extLst>
          </p:cNvPr>
          <p:cNvPicPr>
            <a:picLocks noChangeAspect="1"/>
          </p:cNvPicPr>
          <p:nvPr/>
        </p:nvPicPr>
        <p:blipFill>
          <a:blip r:embed="rId4"/>
          <a:stretch>
            <a:fillRect/>
          </a:stretch>
        </p:blipFill>
        <p:spPr>
          <a:xfrm>
            <a:off x="4988309" y="365125"/>
            <a:ext cx="4742546" cy="2132415"/>
          </a:xfrm>
          <a:prstGeom prst="rect">
            <a:avLst/>
          </a:prstGeom>
        </p:spPr>
      </p:pic>
      <p:sp>
        <p:nvSpPr>
          <p:cNvPr id="4" name="TextBox 3">
            <a:extLst>
              <a:ext uri="{FF2B5EF4-FFF2-40B4-BE49-F238E27FC236}">
                <a16:creationId xmlns:a16="http://schemas.microsoft.com/office/drawing/2014/main" id="{C4BA7E0D-51E2-4345-9EA3-F7192D1549B8}"/>
              </a:ext>
            </a:extLst>
          </p:cNvPr>
          <p:cNvSpPr txBox="1"/>
          <p:nvPr/>
        </p:nvSpPr>
        <p:spPr>
          <a:xfrm>
            <a:off x="334108" y="6348046"/>
            <a:ext cx="7016262" cy="400110"/>
          </a:xfrm>
          <a:prstGeom prst="rect">
            <a:avLst/>
          </a:prstGeom>
          <a:noFill/>
        </p:spPr>
        <p:txBody>
          <a:bodyPr wrap="square" rtlCol="0">
            <a:spAutoFit/>
          </a:bodyPr>
          <a:lstStyle/>
          <a:p>
            <a:r>
              <a:rPr lang="en-US" sz="1000" dirty="0"/>
              <a:t>CHE Cook County Let’s Talk Public Health Feb 11, 2021: School Reopening (Slides </a:t>
            </a:r>
            <a:r>
              <a:rPr lang="en-US" sz="1000" dirty="0" err="1"/>
              <a:t>Bloyd</a:t>
            </a:r>
            <a:r>
              <a:rPr lang="en-US" sz="1000" dirty="0"/>
              <a:t> J)</a:t>
            </a:r>
          </a:p>
          <a:p>
            <a:endParaRPr lang="en-US" sz="1000" dirty="0"/>
          </a:p>
        </p:txBody>
      </p:sp>
    </p:spTree>
    <p:extLst>
      <p:ext uri="{BB962C8B-B14F-4D97-AF65-F5344CB8AC3E}">
        <p14:creationId xmlns:p14="http://schemas.microsoft.com/office/powerpoint/2010/main" val="256872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51BD-0F1F-C348-96E0-966E452B76EC}"/>
              </a:ext>
            </a:extLst>
          </p:cNvPr>
          <p:cNvSpPr>
            <a:spLocks noGrp="1"/>
          </p:cNvSpPr>
          <p:nvPr>
            <p:ph type="title"/>
          </p:nvPr>
        </p:nvSpPr>
        <p:spPr/>
        <p:txBody>
          <a:bodyPr>
            <a:normAutofit fontScale="90000"/>
          </a:bodyPr>
          <a:lstStyle/>
          <a:p>
            <a:r>
              <a:rPr lang="en-US" b="1" dirty="0"/>
              <a:t>“What’s at Stake in the Fight Over Reopening Schools”</a:t>
            </a:r>
            <a:br>
              <a:rPr lang="en-US" b="1" dirty="0"/>
            </a:br>
            <a:endParaRPr lang="en-US" dirty="0"/>
          </a:p>
        </p:txBody>
      </p:sp>
      <p:sp>
        <p:nvSpPr>
          <p:cNvPr id="3" name="Content Placeholder 2">
            <a:extLst>
              <a:ext uri="{FF2B5EF4-FFF2-40B4-BE49-F238E27FC236}">
                <a16:creationId xmlns:a16="http://schemas.microsoft.com/office/drawing/2014/main" id="{7C949C61-10B5-9545-BFD8-A8EE53715D11}"/>
              </a:ext>
            </a:extLst>
          </p:cNvPr>
          <p:cNvSpPr>
            <a:spLocks noGrp="1"/>
          </p:cNvSpPr>
          <p:nvPr>
            <p:ph idx="1"/>
          </p:nvPr>
        </p:nvSpPr>
        <p:spPr/>
        <p:txBody>
          <a:bodyPr/>
          <a:lstStyle/>
          <a:p>
            <a:pPr marL="0" indent="0">
              <a:buNone/>
            </a:pPr>
            <a:r>
              <a:rPr lang="en-US" i="1" dirty="0"/>
              <a:t>“But the rush to get back to normal, by securing the child care necessary to truly open the economy, is coming into sharp conflict with many teachers, who want vaccines and airtight mitigation protocols before agreeing to return to schools. Most parents of Black and Latinx students share their concerns. According to </a:t>
            </a:r>
            <a:r>
              <a:rPr lang="en-US" i="1" dirty="0">
                <a:hlinkClick r:id="rId2"/>
              </a:rPr>
              <a:t>one recent study</a:t>
            </a:r>
            <a:r>
              <a:rPr lang="en-US" i="1" dirty="0"/>
              <a:t>, only eighteen per cent of Black parents and twenty-two per cent of Latinx parents would prefer to send their children back to in-person schooling full time, compared with forty-five per cent of white parents.”</a:t>
            </a:r>
          </a:p>
        </p:txBody>
      </p:sp>
      <p:pic>
        <p:nvPicPr>
          <p:cNvPr id="5" name="Picture 4">
            <a:extLst>
              <a:ext uri="{FF2B5EF4-FFF2-40B4-BE49-F238E27FC236}">
                <a16:creationId xmlns:a16="http://schemas.microsoft.com/office/drawing/2014/main" id="{16BC4BA0-CD79-894E-9D83-FC17B1E6D1C9}"/>
              </a:ext>
            </a:extLst>
          </p:cNvPr>
          <p:cNvPicPr>
            <a:picLocks noChangeAspect="1"/>
          </p:cNvPicPr>
          <p:nvPr/>
        </p:nvPicPr>
        <p:blipFill>
          <a:blip r:embed="rId3"/>
          <a:stretch>
            <a:fillRect/>
          </a:stretch>
        </p:blipFill>
        <p:spPr>
          <a:xfrm>
            <a:off x="6257193" y="5002457"/>
            <a:ext cx="4953000" cy="1206500"/>
          </a:xfrm>
          <a:prstGeom prst="rect">
            <a:avLst/>
          </a:prstGeom>
        </p:spPr>
      </p:pic>
      <p:sp>
        <p:nvSpPr>
          <p:cNvPr id="4" name="TextBox 3">
            <a:extLst>
              <a:ext uri="{FF2B5EF4-FFF2-40B4-BE49-F238E27FC236}">
                <a16:creationId xmlns:a16="http://schemas.microsoft.com/office/drawing/2014/main" id="{BFD7EEB6-9C6B-8443-A63F-8CD51050CD92}"/>
              </a:ext>
            </a:extLst>
          </p:cNvPr>
          <p:cNvSpPr txBox="1"/>
          <p:nvPr/>
        </p:nvSpPr>
        <p:spPr>
          <a:xfrm>
            <a:off x="597877" y="6176962"/>
            <a:ext cx="9319846" cy="246221"/>
          </a:xfrm>
          <a:prstGeom prst="rect">
            <a:avLst/>
          </a:prstGeom>
          <a:noFill/>
        </p:spPr>
        <p:txBody>
          <a:bodyPr wrap="square" rtlCol="0">
            <a:spAutoFit/>
          </a:bodyPr>
          <a:lstStyle/>
          <a:p>
            <a:r>
              <a:rPr lang="en-US" sz="1000" dirty="0"/>
              <a:t>CHE Cook County Let’s Talk Public Health Feb 11, 2021: School Reopening (Slides </a:t>
            </a:r>
            <a:r>
              <a:rPr lang="en-US" sz="1000" dirty="0" err="1"/>
              <a:t>Bloyd</a:t>
            </a:r>
            <a:r>
              <a:rPr lang="en-US" sz="1000" dirty="0"/>
              <a:t> J)</a:t>
            </a:r>
          </a:p>
        </p:txBody>
      </p:sp>
    </p:spTree>
    <p:extLst>
      <p:ext uri="{BB962C8B-B14F-4D97-AF65-F5344CB8AC3E}">
        <p14:creationId xmlns:p14="http://schemas.microsoft.com/office/powerpoint/2010/main" val="235313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51BD-0F1F-C348-96E0-966E452B76EC}"/>
              </a:ext>
            </a:extLst>
          </p:cNvPr>
          <p:cNvSpPr>
            <a:spLocks noGrp="1"/>
          </p:cNvSpPr>
          <p:nvPr>
            <p:ph type="title"/>
          </p:nvPr>
        </p:nvSpPr>
        <p:spPr/>
        <p:txBody>
          <a:bodyPr>
            <a:normAutofit fontScale="90000"/>
          </a:bodyPr>
          <a:lstStyle/>
          <a:p>
            <a:r>
              <a:rPr lang="en-US" b="1" dirty="0"/>
              <a:t>“What’s at Stake in the Fight Over Reopening Schools”</a:t>
            </a:r>
            <a:br>
              <a:rPr lang="en-US" b="1" dirty="0"/>
            </a:br>
            <a:endParaRPr lang="en-US" dirty="0"/>
          </a:p>
        </p:txBody>
      </p:sp>
      <p:sp>
        <p:nvSpPr>
          <p:cNvPr id="3" name="Content Placeholder 2">
            <a:extLst>
              <a:ext uri="{FF2B5EF4-FFF2-40B4-BE49-F238E27FC236}">
                <a16:creationId xmlns:a16="http://schemas.microsoft.com/office/drawing/2014/main" id="{7C949C61-10B5-9545-BFD8-A8EE53715D11}"/>
              </a:ext>
            </a:extLst>
          </p:cNvPr>
          <p:cNvSpPr>
            <a:spLocks noGrp="1"/>
          </p:cNvSpPr>
          <p:nvPr>
            <p:ph idx="1"/>
          </p:nvPr>
        </p:nvSpPr>
        <p:spPr/>
        <p:txBody>
          <a:bodyPr>
            <a:normAutofit/>
          </a:bodyPr>
          <a:lstStyle/>
          <a:p>
            <a:pPr marL="0" indent="0">
              <a:buNone/>
            </a:pPr>
            <a:r>
              <a:rPr lang="en-US" sz="3600" i="1" dirty="0"/>
              <a:t>‘Instead of responding to the matrix of problems that are confronting the children of “</a:t>
            </a:r>
            <a:r>
              <a:rPr lang="en-US" sz="3600" i="1" dirty="0">
                <a:hlinkClick r:id="rId2"/>
              </a:rPr>
              <a:t>#essentialworkers</a:t>
            </a:r>
            <a:r>
              <a:rPr lang="en-US" sz="3600" i="1" dirty="0"/>
              <a:t>,” city and school administrators have chosen to make teachers the main culprit.’</a:t>
            </a:r>
          </a:p>
        </p:txBody>
      </p:sp>
      <p:pic>
        <p:nvPicPr>
          <p:cNvPr id="5" name="Picture 4">
            <a:extLst>
              <a:ext uri="{FF2B5EF4-FFF2-40B4-BE49-F238E27FC236}">
                <a16:creationId xmlns:a16="http://schemas.microsoft.com/office/drawing/2014/main" id="{16BC4BA0-CD79-894E-9D83-FC17B1E6D1C9}"/>
              </a:ext>
            </a:extLst>
          </p:cNvPr>
          <p:cNvPicPr>
            <a:picLocks noChangeAspect="1"/>
          </p:cNvPicPr>
          <p:nvPr/>
        </p:nvPicPr>
        <p:blipFill>
          <a:blip r:embed="rId3"/>
          <a:stretch>
            <a:fillRect/>
          </a:stretch>
        </p:blipFill>
        <p:spPr>
          <a:xfrm>
            <a:off x="6257193" y="5002457"/>
            <a:ext cx="4953000" cy="1206500"/>
          </a:xfrm>
          <a:prstGeom prst="rect">
            <a:avLst/>
          </a:prstGeom>
        </p:spPr>
      </p:pic>
      <p:sp>
        <p:nvSpPr>
          <p:cNvPr id="4" name="TextBox 3">
            <a:extLst>
              <a:ext uri="{FF2B5EF4-FFF2-40B4-BE49-F238E27FC236}">
                <a16:creationId xmlns:a16="http://schemas.microsoft.com/office/drawing/2014/main" id="{73B41E56-7546-3242-B9EF-BB122252EDCE}"/>
              </a:ext>
            </a:extLst>
          </p:cNvPr>
          <p:cNvSpPr txBox="1"/>
          <p:nvPr/>
        </p:nvSpPr>
        <p:spPr>
          <a:xfrm>
            <a:off x="615462" y="6013938"/>
            <a:ext cx="6348046" cy="400110"/>
          </a:xfrm>
          <a:prstGeom prst="rect">
            <a:avLst/>
          </a:prstGeom>
          <a:noFill/>
        </p:spPr>
        <p:txBody>
          <a:bodyPr wrap="square" rtlCol="0">
            <a:spAutoFit/>
          </a:bodyPr>
          <a:lstStyle/>
          <a:p>
            <a:r>
              <a:rPr lang="en-US" sz="1000" dirty="0"/>
              <a:t>CHE Cook County Let’s Talk Public Health Feb 11, 2021: School Reopening (Slides </a:t>
            </a:r>
            <a:r>
              <a:rPr lang="en-US" sz="1000" dirty="0" err="1"/>
              <a:t>Bloyd</a:t>
            </a:r>
            <a:r>
              <a:rPr lang="en-US" sz="1000" dirty="0"/>
              <a:t> J)</a:t>
            </a:r>
          </a:p>
          <a:p>
            <a:endParaRPr lang="en-US" sz="1000" dirty="0"/>
          </a:p>
        </p:txBody>
      </p:sp>
    </p:spTree>
    <p:extLst>
      <p:ext uri="{BB962C8B-B14F-4D97-AF65-F5344CB8AC3E}">
        <p14:creationId xmlns:p14="http://schemas.microsoft.com/office/powerpoint/2010/main" val="398264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51BD-0F1F-C348-96E0-966E452B76EC}"/>
              </a:ext>
            </a:extLst>
          </p:cNvPr>
          <p:cNvSpPr>
            <a:spLocks noGrp="1"/>
          </p:cNvSpPr>
          <p:nvPr>
            <p:ph type="title"/>
          </p:nvPr>
        </p:nvSpPr>
        <p:spPr/>
        <p:txBody>
          <a:bodyPr>
            <a:normAutofit fontScale="90000"/>
          </a:bodyPr>
          <a:lstStyle/>
          <a:p>
            <a:r>
              <a:rPr lang="en-US" b="1" dirty="0"/>
              <a:t>“What’s at Stake in the Fight Over Reopening Schools”</a:t>
            </a:r>
            <a:br>
              <a:rPr lang="en-US" b="1" dirty="0"/>
            </a:br>
            <a:endParaRPr lang="en-US" dirty="0"/>
          </a:p>
        </p:txBody>
      </p:sp>
      <p:sp>
        <p:nvSpPr>
          <p:cNvPr id="3" name="Content Placeholder 2">
            <a:extLst>
              <a:ext uri="{FF2B5EF4-FFF2-40B4-BE49-F238E27FC236}">
                <a16:creationId xmlns:a16="http://schemas.microsoft.com/office/drawing/2014/main" id="{7C949C61-10B5-9545-BFD8-A8EE53715D11}"/>
              </a:ext>
            </a:extLst>
          </p:cNvPr>
          <p:cNvSpPr>
            <a:spLocks noGrp="1"/>
          </p:cNvSpPr>
          <p:nvPr>
            <p:ph idx="1"/>
          </p:nvPr>
        </p:nvSpPr>
        <p:spPr/>
        <p:txBody>
          <a:bodyPr>
            <a:normAutofit/>
          </a:bodyPr>
          <a:lstStyle/>
          <a:p>
            <a:pPr marL="0" indent="0">
              <a:buNone/>
            </a:pPr>
            <a:r>
              <a:rPr lang="en-US" sz="3600" i="1" dirty="0"/>
              <a:t>“The lack of </a:t>
            </a:r>
            <a:r>
              <a:rPr lang="en-US" sz="3600" i="1" dirty="0">
                <a:hlinkClick r:id="rId2"/>
              </a:rPr>
              <a:t>trust</a:t>
            </a:r>
            <a:r>
              <a:rPr lang="en-US" sz="3600" i="1" dirty="0"/>
              <a:t> is not just about the character of the powerful actors involved... parents’ and teachers’ trepidation about returning to school has everything to do with whether schools will consistently adhere to [a mitigation plan]” </a:t>
            </a:r>
          </a:p>
        </p:txBody>
      </p:sp>
      <p:pic>
        <p:nvPicPr>
          <p:cNvPr id="5" name="Picture 4">
            <a:extLst>
              <a:ext uri="{FF2B5EF4-FFF2-40B4-BE49-F238E27FC236}">
                <a16:creationId xmlns:a16="http://schemas.microsoft.com/office/drawing/2014/main" id="{16BC4BA0-CD79-894E-9D83-FC17B1E6D1C9}"/>
              </a:ext>
            </a:extLst>
          </p:cNvPr>
          <p:cNvPicPr>
            <a:picLocks noChangeAspect="1"/>
          </p:cNvPicPr>
          <p:nvPr/>
        </p:nvPicPr>
        <p:blipFill>
          <a:blip r:embed="rId3"/>
          <a:stretch>
            <a:fillRect/>
          </a:stretch>
        </p:blipFill>
        <p:spPr>
          <a:xfrm>
            <a:off x="6257193" y="5002457"/>
            <a:ext cx="4953000" cy="1206500"/>
          </a:xfrm>
          <a:prstGeom prst="rect">
            <a:avLst/>
          </a:prstGeom>
        </p:spPr>
      </p:pic>
      <p:sp>
        <p:nvSpPr>
          <p:cNvPr id="6" name="TextBox 5">
            <a:extLst>
              <a:ext uri="{FF2B5EF4-FFF2-40B4-BE49-F238E27FC236}">
                <a16:creationId xmlns:a16="http://schemas.microsoft.com/office/drawing/2014/main" id="{83B0BE0A-CAA4-234F-BEA9-34D8FA5A8F5F}"/>
              </a:ext>
            </a:extLst>
          </p:cNvPr>
          <p:cNvSpPr txBox="1"/>
          <p:nvPr/>
        </p:nvSpPr>
        <p:spPr>
          <a:xfrm>
            <a:off x="1717431" y="5990492"/>
            <a:ext cx="3604846" cy="193431"/>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3E8E1F1F-41CE-334E-A1DE-108FBA182EE4}"/>
              </a:ext>
            </a:extLst>
          </p:cNvPr>
          <p:cNvSpPr txBox="1"/>
          <p:nvPr/>
        </p:nvSpPr>
        <p:spPr>
          <a:xfrm>
            <a:off x="838200" y="6144724"/>
            <a:ext cx="5146431" cy="400110"/>
          </a:xfrm>
          <a:prstGeom prst="rect">
            <a:avLst/>
          </a:prstGeom>
          <a:noFill/>
        </p:spPr>
        <p:txBody>
          <a:bodyPr wrap="square" rtlCol="0">
            <a:spAutoFit/>
          </a:bodyPr>
          <a:lstStyle/>
          <a:p>
            <a:r>
              <a:rPr lang="en-US" sz="1000" dirty="0"/>
              <a:t>CHE Cook County Let’s Talk Public Health Feb 11, 2021: School Reopening (Slides </a:t>
            </a:r>
            <a:r>
              <a:rPr lang="en-US" sz="1000" dirty="0" err="1"/>
              <a:t>Bloyd</a:t>
            </a:r>
            <a:r>
              <a:rPr lang="en-US" sz="1000" dirty="0"/>
              <a:t> J)</a:t>
            </a:r>
          </a:p>
          <a:p>
            <a:endParaRPr lang="en-US" sz="1000" dirty="0"/>
          </a:p>
        </p:txBody>
      </p:sp>
    </p:spTree>
    <p:extLst>
      <p:ext uri="{BB962C8B-B14F-4D97-AF65-F5344CB8AC3E}">
        <p14:creationId xmlns:p14="http://schemas.microsoft.com/office/powerpoint/2010/main" val="358020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9D663-12B2-ED43-A4B5-E98B2A105C09}"/>
              </a:ext>
            </a:extLst>
          </p:cNvPr>
          <p:cNvSpPr>
            <a:spLocks noGrp="1"/>
          </p:cNvSpPr>
          <p:nvPr>
            <p:ph type="title"/>
          </p:nvPr>
        </p:nvSpPr>
        <p:spPr>
          <a:xfrm>
            <a:off x="466722" y="586855"/>
            <a:ext cx="3201366" cy="3387497"/>
          </a:xfrm>
        </p:spPr>
        <p:txBody>
          <a:bodyPr anchor="b">
            <a:normAutofit/>
          </a:bodyPr>
          <a:lstStyle/>
          <a:p>
            <a:pPr algn="r"/>
            <a:r>
              <a:rPr lang="en-US" sz="3400">
                <a:solidFill>
                  <a:srgbClr val="FFFFFF"/>
                </a:solidFill>
              </a:rPr>
              <a:t>Evidence that is sometimes overlooked showing cause for concern in reopening schools …</a:t>
            </a:r>
          </a:p>
        </p:txBody>
      </p:sp>
      <p:sp>
        <p:nvSpPr>
          <p:cNvPr id="3" name="Content Placeholder 2">
            <a:extLst>
              <a:ext uri="{FF2B5EF4-FFF2-40B4-BE49-F238E27FC236}">
                <a16:creationId xmlns:a16="http://schemas.microsoft.com/office/drawing/2014/main" id="{4BE6B6C9-8E49-204B-BA99-AADBC3645D58}"/>
              </a:ext>
            </a:extLst>
          </p:cNvPr>
          <p:cNvSpPr>
            <a:spLocks noGrp="1"/>
          </p:cNvSpPr>
          <p:nvPr>
            <p:ph idx="1"/>
          </p:nvPr>
        </p:nvSpPr>
        <p:spPr>
          <a:xfrm>
            <a:off x="4810259" y="649480"/>
            <a:ext cx="6555347" cy="5546047"/>
          </a:xfrm>
        </p:spPr>
        <p:txBody>
          <a:bodyPr anchor="ctr">
            <a:normAutofit/>
          </a:bodyPr>
          <a:lstStyle/>
          <a:p>
            <a:r>
              <a:rPr lang="en-US" sz="1700" dirty="0"/>
              <a:t>Scientific Advisory Group for Emergencies (SAGE). </a:t>
            </a:r>
            <a:r>
              <a:rPr lang="en-US" sz="1700" i="1" dirty="0"/>
              <a:t>Children’s Task and Finish Group: update to 4th Nov 2020 paper on children, schools and transmission</a:t>
            </a:r>
            <a:r>
              <a:rPr lang="en-US" sz="1700" dirty="0"/>
              <a:t>. London: Government of the United Kingdom. </a:t>
            </a:r>
          </a:p>
          <a:p>
            <a:r>
              <a:rPr lang="en-US" sz="1700" dirty="0"/>
              <a:t>Bender, R. (2021). Europe’s Schools Are Closing Again on Concerns They Spread Covid-19; Countries are abandoning pledges to keep classrooms open as concerns mount over children’s capacity to pass on the virus. </a:t>
            </a:r>
            <a:r>
              <a:rPr lang="en-US" sz="1700" i="1" dirty="0"/>
              <a:t>Wall Street Journal (Online)</a:t>
            </a:r>
            <a:r>
              <a:rPr lang="en-US" sz="1700" dirty="0"/>
              <a:t>. </a:t>
            </a:r>
          </a:p>
          <a:p>
            <a:r>
              <a:rPr lang="en-US" sz="1700" dirty="0"/>
              <a:t>Goldhaber, D., </a:t>
            </a:r>
            <a:r>
              <a:rPr lang="en-US" sz="1700" dirty="0" err="1"/>
              <a:t>Imberman</a:t>
            </a:r>
            <a:r>
              <a:rPr lang="en-US" sz="1700" dirty="0"/>
              <a:t>, S. A., Strunk, K. O., Hopkins, B., Brown, N., </a:t>
            </a:r>
            <a:r>
              <a:rPr lang="en-US" sz="1700" dirty="0" err="1"/>
              <a:t>Harbatkin</a:t>
            </a:r>
            <a:r>
              <a:rPr lang="en-US" sz="1700" dirty="0"/>
              <a:t>, E., &amp; </a:t>
            </a:r>
            <a:r>
              <a:rPr lang="en-US" sz="1700" dirty="0" err="1"/>
              <a:t>Kilbride</a:t>
            </a:r>
            <a:r>
              <a:rPr lang="en-US" sz="1700" dirty="0"/>
              <a:t>, T. (2020). </a:t>
            </a:r>
            <a:r>
              <a:rPr lang="en-US" sz="1700" i="1" dirty="0"/>
              <a:t>To What Extent Does In-Person Schooling Contribute to the Spread of COVID-19</a:t>
            </a:r>
            <a:r>
              <a:rPr lang="en-US" sz="1700" dirty="0"/>
              <a:t>. Washington DC: National Center for Analysis of Longitudinal Data in Education Research. </a:t>
            </a:r>
          </a:p>
          <a:p>
            <a:r>
              <a:rPr lang="en-US" sz="1700" dirty="0" err="1"/>
              <a:t>Miron</a:t>
            </a:r>
            <a:r>
              <a:rPr lang="en-US" sz="1700" dirty="0"/>
              <a:t>, O., Yu, K.-H., Wilf-</a:t>
            </a:r>
            <a:r>
              <a:rPr lang="en-US" sz="1700" dirty="0" err="1"/>
              <a:t>Miron</a:t>
            </a:r>
            <a:r>
              <a:rPr lang="en-US" sz="1700" dirty="0"/>
              <a:t>, R., </a:t>
            </a:r>
            <a:r>
              <a:rPr lang="en-US" sz="1700" dirty="0" err="1"/>
              <a:t>Kohane</a:t>
            </a:r>
            <a:r>
              <a:rPr lang="en-US" sz="1700" dirty="0"/>
              <a:t>, I., &amp; </a:t>
            </a:r>
            <a:r>
              <a:rPr lang="en-US" sz="1700" dirty="0" err="1"/>
              <a:t>Davidovitch</a:t>
            </a:r>
            <a:r>
              <a:rPr lang="en-US" sz="1700" dirty="0"/>
              <a:t>, N. (2020). COVID-19 infections following physical school reopening. </a:t>
            </a:r>
            <a:r>
              <a:rPr lang="en-US" sz="1700" i="1" dirty="0"/>
              <a:t>Archives of disease in childhood</a:t>
            </a:r>
            <a:r>
              <a:rPr lang="en-US" sz="1700" dirty="0"/>
              <a:t>.</a:t>
            </a:r>
          </a:p>
          <a:p>
            <a:r>
              <a:rPr lang="en-US" sz="1700" dirty="0"/>
              <a:t>Harris, D. N., </a:t>
            </a:r>
            <a:r>
              <a:rPr lang="en-US" sz="1700" dirty="0" err="1"/>
              <a:t>Ziedan</a:t>
            </a:r>
            <a:r>
              <a:rPr lang="en-US" sz="1700" dirty="0"/>
              <a:t>, E., &amp; </a:t>
            </a:r>
            <a:r>
              <a:rPr lang="en-US" sz="1700" dirty="0" err="1"/>
              <a:t>Hassig</a:t>
            </a:r>
            <a:r>
              <a:rPr lang="en-US" sz="1700" dirty="0"/>
              <a:t>, S. (2021). </a:t>
            </a:r>
            <a:r>
              <a:rPr lang="en-US" sz="1700" i="1" dirty="0"/>
              <a:t>The Effects of School </a:t>
            </a:r>
            <a:r>
              <a:rPr lang="en-US" sz="1700" i="1" dirty="0" err="1"/>
              <a:t>Reopenings</a:t>
            </a:r>
            <a:r>
              <a:rPr lang="en-US" sz="1700" i="1" dirty="0"/>
              <a:t> on COVID-19 Hospitalizations</a:t>
            </a:r>
            <a:r>
              <a:rPr lang="en-US" sz="1700" dirty="0"/>
              <a:t>. New Orleans, Louisiana: REACH: National Center for Research on Education Access and Choice, Tulane University.</a:t>
            </a:r>
          </a:p>
          <a:p>
            <a:endParaRPr lang="en-US" sz="1700" dirty="0"/>
          </a:p>
        </p:txBody>
      </p:sp>
      <p:sp>
        <p:nvSpPr>
          <p:cNvPr id="4" name="TextBox 3">
            <a:extLst>
              <a:ext uri="{FF2B5EF4-FFF2-40B4-BE49-F238E27FC236}">
                <a16:creationId xmlns:a16="http://schemas.microsoft.com/office/drawing/2014/main" id="{36AF5925-9518-EF44-91E3-B10A4DFC6A2E}"/>
              </a:ext>
            </a:extLst>
          </p:cNvPr>
          <p:cNvSpPr txBox="1"/>
          <p:nvPr/>
        </p:nvSpPr>
        <p:spPr>
          <a:xfrm>
            <a:off x="4810259" y="6418385"/>
            <a:ext cx="6180126" cy="246221"/>
          </a:xfrm>
          <a:prstGeom prst="rect">
            <a:avLst/>
          </a:prstGeom>
          <a:noFill/>
        </p:spPr>
        <p:txBody>
          <a:bodyPr wrap="square" rtlCol="0">
            <a:spAutoFit/>
          </a:bodyPr>
          <a:lstStyle/>
          <a:p>
            <a:r>
              <a:rPr lang="en-US" sz="1000" dirty="0"/>
              <a:t>CHE Cook County Let’s Talk Public Health Feb 11, 2021: School Reopening (Slides </a:t>
            </a:r>
            <a:r>
              <a:rPr lang="en-US" sz="1000" dirty="0" err="1"/>
              <a:t>Bloyd</a:t>
            </a:r>
            <a:r>
              <a:rPr lang="en-US" sz="1000" dirty="0"/>
              <a:t> J)</a:t>
            </a:r>
          </a:p>
        </p:txBody>
      </p:sp>
    </p:spTree>
    <p:extLst>
      <p:ext uri="{BB962C8B-B14F-4D97-AF65-F5344CB8AC3E}">
        <p14:creationId xmlns:p14="http://schemas.microsoft.com/office/powerpoint/2010/main" val="422388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7722-FEF7-0449-A2C1-3EFD00BB02E6}"/>
              </a:ext>
            </a:extLst>
          </p:cNvPr>
          <p:cNvSpPr>
            <a:spLocks noGrp="1"/>
          </p:cNvSpPr>
          <p:nvPr>
            <p:ph type="title"/>
          </p:nvPr>
        </p:nvSpPr>
        <p:spPr>
          <a:xfrm>
            <a:off x="838200" y="225287"/>
            <a:ext cx="10750062" cy="1643270"/>
          </a:xfrm>
        </p:spPr>
        <p:txBody>
          <a:bodyPr>
            <a:normAutofit fontScale="90000"/>
          </a:bodyPr>
          <a:lstStyle/>
          <a:p>
            <a:r>
              <a:rPr lang="en-US" sz="2800" dirty="0"/>
              <a:t>Scientific Advisory Group for Emergencies (SAGE). (December 17, 2020) </a:t>
            </a:r>
            <a:r>
              <a:rPr lang="en-US" sz="2800" b="1" i="1" dirty="0"/>
              <a:t>Children’s Task and Finish Group: update to 4th Nov 2020 paper on children, schools and transmission</a:t>
            </a:r>
            <a:r>
              <a:rPr lang="en-US" sz="2800" b="1" dirty="0"/>
              <a:t>.</a:t>
            </a:r>
            <a:r>
              <a:rPr lang="en-US" sz="2800" dirty="0"/>
              <a:t> London: Government of the United Kingdom. </a:t>
            </a:r>
            <a:r>
              <a:rPr lang="en-US" sz="1400" dirty="0"/>
              <a:t>Retrieved from https://</a:t>
            </a:r>
            <a:r>
              <a:rPr lang="en-US" sz="1400" dirty="0" err="1"/>
              <a:t>assets.publishing.service.gov.uk</a:t>
            </a:r>
            <a:r>
              <a:rPr lang="en-US" sz="1400" dirty="0"/>
              <a:t>/government/uploads/system/uploads/</a:t>
            </a:r>
            <a:r>
              <a:rPr lang="en-US" sz="1400" dirty="0" err="1"/>
              <a:t>attachment_data</a:t>
            </a:r>
            <a:r>
              <a:rPr lang="en-US" sz="1400" dirty="0"/>
              <a:t>/file/948617/s0998-tfc-update-to-4-november-2020-paper-on-children-schools-transmission.pdf</a:t>
            </a:r>
            <a:br>
              <a:rPr lang="en-US" sz="1400" dirty="0"/>
            </a:br>
            <a:endParaRPr lang="en-US" sz="1400" dirty="0"/>
          </a:p>
        </p:txBody>
      </p:sp>
      <p:pic>
        <p:nvPicPr>
          <p:cNvPr id="5" name="Content Placeholder 4">
            <a:extLst>
              <a:ext uri="{FF2B5EF4-FFF2-40B4-BE49-F238E27FC236}">
                <a16:creationId xmlns:a16="http://schemas.microsoft.com/office/drawing/2014/main" id="{ECA3EB34-CEB0-E844-9E15-DD30810D6878}"/>
              </a:ext>
            </a:extLst>
          </p:cNvPr>
          <p:cNvPicPr>
            <a:picLocks noGrp="1" noChangeAspect="1"/>
          </p:cNvPicPr>
          <p:nvPr>
            <p:ph idx="1"/>
          </p:nvPr>
        </p:nvPicPr>
        <p:blipFill>
          <a:blip r:embed="rId2"/>
          <a:stretch>
            <a:fillRect/>
          </a:stretch>
        </p:blipFill>
        <p:spPr>
          <a:xfrm>
            <a:off x="838200" y="1725857"/>
            <a:ext cx="8229600" cy="5028537"/>
          </a:xfrm>
        </p:spPr>
      </p:pic>
      <p:pic>
        <p:nvPicPr>
          <p:cNvPr id="7" name="Picture 6">
            <a:extLst>
              <a:ext uri="{FF2B5EF4-FFF2-40B4-BE49-F238E27FC236}">
                <a16:creationId xmlns:a16="http://schemas.microsoft.com/office/drawing/2014/main" id="{9A096214-3007-CF4D-90BA-B709B96AB5FB}"/>
              </a:ext>
            </a:extLst>
          </p:cNvPr>
          <p:cNvPicPr>
            <a:picLocks noChangeAspect="1"/>
          </p:cNvPicPr>
          <p:nvPr/>
        </p:nvPicPr>
        <p:blipFill>
          <a:blip r:embed="rId3"/>
          <a:stretch>
            <a:fillRect/>
          </a:stretch>
        </p:blipFill>
        <p:spPr>
          <a:xfrm>
            <a:off x="9325130" y="2725615"/>
            <a:ext cx="2574048" cy="643512"/>
          </a:xfrm>
          <a:prstGeom prst="rect">
            <a:avLst/>
          </a:prstGeom>
        </p:spPr>
      </p:pic>
      <p:sp>
        <p:nvSpPr>
          <p:cNvPr id="3" name="TextBox 2">
            <a:extLst>
              <a:ext uri="{FF2B5EF4-FFF2-40B4-BE49-F238E27FC236}">
                <a16:creationId xmlns:a16="http://schemas.microsoft.com/office/drawing/2014/main" id="{41656D81-80CF-F449-91C7-269B34803910}"/>
              </a:ext>
            </a:extLst>
          </p:cNvPr>
          <p:cNvSpPr txBox="1"/>
          <p:nvPr/>
        </p:nvSpPr>
        <p:spPr>
          <a:xfrm>
            <a:off x="9325130" y="5996354"/>
            <a:ext cx="2574048" cy="400110"/>
          </a:xfrm>
          <a:prstGeom prst="rect">
            <a:avLst/>
          </a:prstGeom>
          <a:noFill/>
        </p:spPr>
        <p:txBody>
          <a:bodyPr wrap="square" rtlCol="0">
            <a:spAutoFit/>
          </a:bodyPr>
          <a:lstStyle/>
          <a:p>
            <a:r>
              <a:rPr lang="en-US" sz="1000" dirty="0"/>
              <a:t>CHE Cook County Let’s Talk Public Health Feb 11, 2021: School Reopening (Slides </a:t>
            </a:r>
            <a:r>
              <a:rPr lang="en-US" sz="1000" dirty="0" err="1"/>
              <a:t>Bloyd</a:t>
            </a:r>
            <a:r>
              <a:rPr lang="en-US" sz="1000" dirty="0"/>
              <a:t> J)</a:t>
            </a:r>
          </a:p>
        </p:txBody>
      </p:sp>
    </p:spTree>
    <p:extLst>
      <p:ext uri="{BB962C8B-B14F-4D97-AF65-F5344CB8AC3E}">
        <p14:creationId xmlns:p14="http://schemas.microsoft.com/office/powerpoint/2010/main" val="2068667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697</Words>
  <Application>Microsoft Macintosh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Conversation ground rules…</vt:lpstr>
      <vt:lpstr>Discussion Questions School Reopenings</vt:lpstr>
      <vt:lpstr>PowerPoint Presentation</vt:lpstr>
      <vt:lpstr>“What’s at Stake in the Fight Over Reopening Schools” </vt:lpstr>
      <vt:lpstr>“What’s at Stake in the Fight Over Reopening Schools” </vt:lpstr>
      <vt:lpstr>“What’s at Stake in the Fight Over Reopening Schools” </vt:lpstr>
      <vt:lpstr>Evidence that is sometimes overlooked showing cause for concern in reopening schools …</vt:lpstr>
      <vt:lpstr>Scientific Advisory Group for Emergencies (SAGE). (December 17, 2020) Children’s Task and Finish Group: update to 4th Nov 2020 paper on children, schools and transmission. London: Government of the United Kingdom. Retrieved from https://assets.publishing.service.gov.uk/government/uploads/system/uploads/attachment_data/file/948617/s0998-tfc-update-to-4-november-2020-paper-on-children-schools-transmission.pdf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Bloyd, Jim</dc:creator>
  <cp:lastModifiedBy>Bloyd, Jim</cp:lastModifiedBy>
  <cp:revision>10</cp:revision>
  <dcterms:created xsi:type="dcterms:W3CDTF">2021-02-11T18:33:46Z</dcterms:created>
  <dcterms:modified xsi:type="dcterms:W3CDTF">2021-02-12T23:00:49Z</dcterms:modified>
</cp:coreProperties>
</file>